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aleway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aleway-bold.fntdata"/><Relationship Id="rId41" Type="http://schemas.openxmlformats.org/officeDocument/2006/relationships/font" Target="fonts/Raleway-regular.fntdata"/><Relationship Id="rId22" Type="http://schemas.openxmlformats.org/officeDocument/2006/relationships/slide" Target="slides/slide17.xml"/><Relationship Id="rId44" Type="http://schemas.openxmlformats.org/officeDocument/2006/relationships/font" Target="fonts/Raleway-boldItalic.fntdata"/><Relationship Id="rId21" Type="http://schemas.openxmlformats.org/officeDocument/2006/relationships/slide" Target="slides/slide16.xml"/><Relationship Id="rId43" Type="http://schemas.openxmlformats.org/officeDocument/2006/relationships/font" Target="fonts/Raleway-italic.fntdata"/><Relationship Id="rId24" Type="http://schemas.openxmlformats.org/officeDocument/2006/relationships/slide" Target="slides/slide19.xml"/><Relationship Id="rId46" Type="http://schemas.openxmlformats.org/officeDocument/2006/relationships/font" Target="fonts/Lato-bold.fntdata"/><Relationship Id="rId23" Type="http://schemas.openxmlformats.org/officeDocument/2006/relationships/slide" Target="slides/slide18.xml"/><Relationship Id="rId45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Lato-boldItalic.fntdata"/><Relationship Id="rId25" Type="http://schemas.openxmlformats.org/officeDocument/2006/relationships/slide" Target="slides/slide20.xml"/><Relationship Id="rId47" Type="http://schemas.openxmlformats.org/officeDocument/2006/relationships/font" Target="fonts/La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6ef8211f5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6ef8211f5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85cd0c276f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85cd0c276f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5cd0c276f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85cd0c276f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85cd0c276f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85cd0c276f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85cd0c276f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85cd0c276f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85cd0c276f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85cd0c276f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85cd0c276f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85cd0c276f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5cd0c276f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85cd0c276f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85cd0c276f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85cd0c276f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85cd0c276f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85cd0c276f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85cd0c276f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85cd0c276f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6ca465f6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a6ca465f6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85cd0c276f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85cd0c276f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85cd0c276f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85cd0c276f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85cd0c276f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85cd0c276f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85cd0c276f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85cd0c276f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85cd0c276f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85cd0c276f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85cd0c276f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85cd0c276f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85cd0c276f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85cd0c276f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85cd0c276f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85cd0c276f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85cd0c276f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85cd0c276f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85cd0c276f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85cd0c276f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85cd0c276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85cd0c276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85cd0c276f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85cd0c276f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85cd0c276f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85cd0c276f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85cd0c276f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85cd0c276f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85cd0c276f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85cd0c276f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85cd0c276f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85cd0c276f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85cd0c276f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85cd0c276f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85cd0c276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85cd0c276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85cd0c276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85cd0c276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85cd0c276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85cd0c276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85cd0c276f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85cd0c276f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85cd0c276f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85cd0c276f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85cd0c276f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85cd0c276f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4" name="Google Shape;74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457498" y="1249189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751394" y="3404654"/>
            <a:ext cx="8228700" cy="29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 rtl="0" algn="l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spcBef>
                <a:spcPts val="1200"/>
              </a:spcBef>
              <a:spcAft>
                <a:spcPts val="12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>
            <a:off x="409426" y="451268"/>
            <a:ext cx="826662" cy="63665"/>
            <a:chOff x="4580561" y="2589004"/>
            <a:chExt cx="1064464" cy="25200"/>
          </a:xfrm>
        </p:grpSpPr>
        <p:sp>
          <p:nvSpPr>
            <p:cNvPr id="25" name="Google Shape;2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4"/>
          <p:cNvSpPr txBox="1"/>
          <p:nvPr>
            <p:ph type="title"/>
          </p:nvPr>
        </p:nvSpPr>
        <p:spPr>
          <a:xfrm>
            <a:off x="297450" y="6284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297450" y="1379840"/>
            <a:ext cx="8522400" cy="31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93700" lvl="0" marL="4572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3" name="Google Shape;33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2" name="Google Shape;42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9" name="Google Shape;4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6" name="Google Shape;5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" name="Google Shape;62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3" name="Google Shape;63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6" name="Google Shape;66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7" name="Google Shape;67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unsplash.com/pt-br/@tingeyinjurylawfirm?utm_content=creditCopyText&amp;utm_medium=referral&amp;utm_source=unsplash" TargetMode="External"/><Relationship Id="rId4" Type="http://schemas.openxmlformats.org/officeDocument/2006/relationships/hyperlink" Target="https://unsplash.com/pt-br/@tingeyinjurylawfirm?utm_content=creditCopyText&amp;utm_medium=referral&amp;utm_source=unsplash" TargetMode="External"/><Relationship Id="rId5" Type="http://schemas.openxmlformats.org/officeDocument/2006/relationships/hyperlink" Target="https://unsplash.com/pt-br/fotografias/mulher-no-vestido-segurando-a-espada-estatueta-yCdPU73kGSc?utm_content=creditCopyText&amp;utm_medium=referral&amp;utm_source=unsplash" TargetMode="External"/><Relationship Id="rId6" Type="http://schemas.openxmlformats.org/officeDocument/2006/relationships/hyperlink" Target="https://unsplash.com/pt-br/fotografias/mulher-no-vestido-segurando-a-espada-estatueta-yCdPU73kGSc?utm_content=creditCopyText&amp;utm_medium=referral&amp;utm_source=unsplash" TargetMode="External"/><Relationship Id="rId7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unsplash.com/pt-br/@awcreativeut?utm_content=creditCopyText&amp;utm_medium=referral&amp;utm_source=unsplash" TargetMode="External"/><Relationship Id="rId4" Type="http://schemas.openxmlformats.org/officeDocument/2006/relationships/hyperlink" Target="https://unsplash.com/pt-br/@awcreativeut?utm_content=creditCopyText&amp;utm_medium=referral&amp;utm_source=unsplash" TargetMode="External"/><Relationship Id="rId5" Type="http://schemas.openxmlformats.org/officeDocument/2006/relationships/hyperlink" Target="https://unsplash.com/pt-br/fotografias/menina-escrevendo-no-chao-usando-um-spray-um-GIFlfKX23rc?utm_content=creditCopyText&amp;utm_medium=referral&amp;utm_source=unsplash" TargetMode="External"/><Relationship Id="rId6" Type="http://schemas.openxmlformats.org/officeDocument/2006/relationships/hyperlink" Target="https://unsplash.com/pt-br/fotografias/menina-escrevendo-no-chao-usando-um-spray-um-GIFlfKX23rc?utm_content=creditCopyText&amp;utm_medium=referral&amp;utm_source=unsplash" TargetMode="External"/><Relationship Id="rId7" Type="http://schemas.openxmlformats.org/officeDocument/2006/relationships/image" Target="../media/image2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unsplash.com/pt-br/@tamas_tuzeskatai?utm_content=creditCopyText&amp;utm_medium=referral&amp;utm_source=unsplash" TargetMode="External"/><Relationship Id="rId4" Type="http://schemas.openxmlformats.org/officeDocument/2006/relationships/hyperlink" Target="https://unsplash.com/pt-br/@tamas_tuzeskatai?utm_content=creditCopyText&amp;utm_medium=referral&amp;utm_source=unsplash" TargetMode="External"/><Relationship Id="rId5" Type="http://schemas.openxmlformats.org/officeDocument/2006/relationships/hyperlink" Target="https://unsplash.com/pt-br/fotografias/pessoa-segurando-iphone-branco-5-c-rEn-AdBr3Ig?utm_content=creditCopyText&amp;utm_medium=referral&amp;utm_source=unsplash" TargetMode="External"/><Relationship Id="rId6" Type="http://schemas.openxmlformats.org/officeDocument/2006/relationships/hyperlink" Target="https://unsplash.com/pt-br/fotografias/pessoa-segurando-iphone-branco-5-c-rEn-AdBr3Ig?utm_content=creditCopyText&amp;utm_medium=referral&amp;utm_source=unsplash" TargetMode="External"/><Relationship Id="rId7" Type="http://schemas.openxmlformats.org/officeDocument/2006/relationships/image" Target="../media/image2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unsplash.com/pt-br/@bydanielandrade?utm_content=creditCopyText&amp;utm_medium=referral&amp;utm_source=unsplash" TargetMode="External"/><Relationship Id="rId4" Type="http://schemas.openxmlformats.org/officeDocument/2006/relationships/hyperlink" Target="https://unsplash.com/pt-br/@bydanielandrade?utm_content=creditCopyText&amp;utm_medium=referral&amp;utm_source=unsplash" TargetMode="External"/><Relationship Id="rId5" Type="http://schemas.openxmlformats.org/officeDocument/2006/relationships/hyperlink" Target="https://unsplash.com/pt-br/fotografias/castical-branco-e-preto-1sL5MMDynd4?utm_content=creditCopyText&amp;utm_medium=referral&amp;utm_source=unsplash" TargetMode="External"/><Relationship Id="rId6" Type="http://schemas.openxmlformats.org/officeDocument/2006/relationships/hyperlink" Target="https://unsplash.com/pt-br/fotografias/castical-branco-e-preto-1sL5MMDynd4?utm_content=creditCopyText&amp;utm_medium=referral&amp;utm_source=unsplash" TargetMode="External"/><Relationship Id="rId7" Type="http://schemas.openxmlformats.org/officeDocument/2006/relationships/image" Target="../media/image22.jpg"/></Relationships>
</file>

<file path=ppt/slides/_rels/slide3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hyperlink" Target="https://fabiolobato.github.io/" TargetMode="External"/><Relationship Id="rId9" Type="http://schemas.openxmlformats.org/officeDocument/2006/relationships/image" Target="../media/image7.png"/><Relationship Id="rId5" Type="http://schemas.openxmlformats.org/officeDocument/2006/relationships/hyperlink" Target="https://www.linkedin.com/in/lobatofabiof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unsplash.com/pt-br/@amstram?utm_content=creditCopyText&amp;utm_medium=referral&amp;utm_source=unsplash" TargetMode="External"/><Relationship Id="rId4" Type="http://schemas.openxmlformats.org/officeDocument/2006/relationships/hyperlink" Target="https://unsplash.com/pt-br/@amstram?utm_content=creditCopyText&amp;utm_medium=referral&amp;utm_source=unsplash" TargetMode="External"/><Relationship Id="rId5" Type="http://schemas.openxmlformats.org/officeDocument/2006/relationships/hyperlink" Target="https://unsplash.com/pt-br/fotografias/homem-escrevendo-no-papel-OQMZwNd3ThU?utm_content=creditCopyText&amp;utm_medium=referral&amp;utm_source=unsplash" TargetMode="External"/><Relationship Id="rId6" Type="http://schemas.openxmlformats.org/officeDocument/2006/relationships/hyperlink" Target="https://unsplash.com/pt-br/fotografias/homem-escrevendo-no-papel-OQMZwNd3ThU?utm_content=creditCopyText&amp;utm_medium=referral&amp;utm_source=unsplash" TargetMode="External"/><Relationship Id="rId7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/>
          <p:nvPr/>
        </p:nvSpPr>
        <p:spPr>
          <a:xfrm>
            <a:off x="10025" y="0"/>
            <a:ext cx="9144000" cy="406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 txBox="1"/>
          <p:nvPr/>
        </p:nvSpPr>
        <p:spPr>
          <a:xfrm>
            <a:off x="-6175" y="1514925"/>
            <a:ext cx="91764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/>
              <a:t>Ferramentas de Inteligência Artificial para suporte ao processo de pesquisa: IA como um co–cientista</a:t>
            </a:r>
            <a:endParaRPr b="1"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 sz="2800"/>
            </a:br>
            <a:r>
              <a:rPr lang="pt-BR" sz="1700"/>
              <a:t>Parte III: R</a:t>
            </a:r>
            <a:r>
              <a:rPr lang="pt-BR" sz="1700"/>
              <a:t>evisão, submissão, aspectos éticos e documentação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 sz="2600"/>
            </a:br>
            <a:r>
              <a:rPr lang="pt-BR" sz="2300"/>
              <a:t>Fábio Lobato, Ren</a:t>
            </a:r>
            <a:r>
              <a:rPr lang="pt-BR" sz="2300"/>
              <a:t>é Santin, </a:t>
            </a:r>
            <a:r>
              <a:rPr lang="pt-BR" sz="2300"/>
              <a:t>Matheus Couto, Ricardo Marcacini</a:t>
            </a:r>
            <a:br>
              <a:rPr lang="pt-BR" sz="2300"/>
            </a:br>
            <a:endParaRPr sz="1900"/>
          </a:p>
        </p:txBody>
      </p:sp>
      <p:pic>
        <p:nvPicPr>
          <p:cNvPr id="90" name="Google Shape;90;p14"/>
          <p:cNvPicPr preferRelativeResize="0"/>
          <p:nvPr/>
        </p:nvPicPr>
        <p:blipFill rotWithShape="1">
          <a:blip r:embed="rId3">
            <a:alphaModFix/>
          </a:blip>
          <a:srcRect b="0" l="0" r="37351" t="0"/>
          <a:stretch/>
        </p:blipFill>
        <p:spPr>
          <a:xfrm>
            <a:off x="4699576" y="0"/>
            <a:ext cx="4423774" cy="29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/>
          <p:nvPr/>
        </p:nvSpPr>
        <p:spPr>
          <a:xfrm>
            <a:off x="219250" y="4443375"/>
            <a:ext cx="867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São Carlos, SP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11 de outubro de 2025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250" y="100924"/>
            <a:ext cx="2810301" cy="12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312" y="3944175"/>
            <a:ext cx="1098687" cy="11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5512" y="3944175"/>
            <a:ext cx="954668" cy="11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3" title="Screenshot 2025-10-09 at 16.59.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675" y="244125"/>
            <a:ext cx="6172650" cy="46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4" title="Screenshot 2025-10-09 at 16.59.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150" y="818350"/>
            <a:ext cx="6889100" cy="393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 title="Screenshot 2025-10-09 at 17.01.01.png"/>
          <p:cNvPicPr preferRelativeResize="0"/>
          <p:nvPr/>
        </p:nvPicPr>
        <p:blipFill rotWithShape="1">
          <a:blip r:embed="rId3">
            <a:alphaModFix/>
          </a:blip>
          <a:srcRect b="4879" l="0" r="0" t="0"/>
          <a:stretch/>
        </p:blipFill>
        <p:spPr>
          <a:xfrm>
            <a:off x="274863" y="346675"/>
            <a:ext cx="8594275" cy="460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6" title="Screenshot 2025-10-09 at 17.01.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50" y="92163"/>
            <a:ext cx="8124352" cy="495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297450" y="6284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Momento interação</a:t>
            </a:r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297450" y="1379840"/>
            <a:ext cx="8522400" cy="31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pt-BR"/>
              <a:t>Quem aqui já ficou em dúvida de onde publicar o seu estudo?</a:t>
            </a:r>
            <a:endParaRPr i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297450" y="6284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Indica</a:t>
            </a:r>
            <a:r>
              <a:rPr lang="pt-BR"/>
              <a:t>ção de periódicos?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575" y="150725"/>
            <a:ext cx="2574327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/>
          <p:nvPr/>
        </p:nvSpPr>
        <p:spPr>
          <a:xfrm>
            <a:off x="560850" y="1498025"/>
            <a:ext cx="8259000" cy="329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Meu aluno de mestrado desenvolveu um artigo cujo título e resumo são: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Title: Neural Embeddings for Brazilian Legal Document Representation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Abstract: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(...)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Você deve elencar periódicos que sejam interessantes para a submissão. Coloque-os em uma </a:t>
            </a:r>
            <a:r>
              <a:rPr b="1" lang="pt-BR">
                <a:latin typeface="Lato"/>
                <a:ea typeface="Lato"/>
                <a:cs typeface="Lato"/>
                <a:sym typeface="Lato"/>
              </a:rPr>
              <a:t>tabela</a:t>
            </a:r>
            <a:r>
              <a:rPr lang="pt-BR">
                <a:latin typeface="Lato"/>
                <a:ea typeface="Lato"/>
                <a:cs typeface="Lato"/>
                <a:sym typeface="Lato"/>
              </a:rPr>
              <a:t> contendo: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- nome do periódico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- fator de impacto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- </a:t>
            </a:r>
            <a:r>
              <a:rPr lang="pt-BR">
                <a:latin typeface="Lato"/>
                <a:ea typeface="Lato"/>
                <a:cs typeface="Lato"/>
                <a:sym typeface="Lato"/>
              </a:rPr>
              <a:t>estrato</a:t>
            </a:r>
            <a:r>
              <a:rPr lang="pt-BR">
                <a:latin typeface="Lato"/>
                <a:ea typeface="Lato"/>
                <a:cs typeface="Lato"/>
                <a:sym typeface="Lato"/>
              </a:rPr>
              <a:t> Qualis (CAPES)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- tempo médio de resposta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- </a:t>
            </a:r>
            <a:r>
              <a:rPr b="1" lang="pt-BR">
                <a:latin typeface="Lato"/>
                <a:ea typeface="Lato"/>
                <a:cs typeface="Lato"/>
                <a:sym typeface="Lato"/>
              </a:rPr>
              <a:t>Motivo</a:t>
            </a:r>
            <a:r>
              <a:rPr lang="pt-BR">
                <a:latin typeface="Lato"/>
                <a:ea typeface="Lato"/>
                <a:cs typeface="Lato"/>
                <a:sym typeface="Lato"/>
              </a:rPr>
              <a:t>s da inclusão deste periódico e vantagens de utilizá-lo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9" title="Screenshot 2025-10-09 at 17.05.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538" y="152400"/>
            <a:ext cx="633493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0" title="Screenshot 2025-10-09 at 17.05.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638" y="152400"/>
            <a:ext cx="62387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297450" y="3998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/>
              <a:t>Considerações sobre revisão e submissão</a:t>
            </a:r>
            <a:endParaRPr sz="3100"/>
          </a:p>
        </p:txBody>
      </p:sp>
      <p:sp>
        <p:nvSpPr>
          <p:cNvPr id="194" name="Google Shape;194;p31"/>
          <p:cNvSpPr txBox="1"/>
          <p:nvPr/>
        </p:nvSpPr>
        <p:spPr>
          <a:xfrm>
            <a:off x="348100" y="1219750"/>
            <a:ext cx="8798700" cy="3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Consideramos que revisões meramente gramaticais são corriqueiras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Boas práticas e observações:</a:t>
            </a:r>
            <a:endParaRPr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É importante discutir as recomendações entre as pessoas autoras</a:t>
            </a:r>
            <a:endParaRPr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Inconsistências quanto ao IF/Qualis nas recomendações</a:t>
            </a:r>
            <a:endParaRPr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Sugestão não significa reescrita completa</a:t>
            </a:r>
            <a:endParaRPr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Evite pedir escrita pois é possível que os trechos propostos sejam plagiados (também fere a autoria)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A autoria (trabalho intelectual) deve pertencer às pessoas autoras!</a:t>
            </a:r>
            <a:endParaRPr sz="175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297450" y="6284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Momento interação</a:t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297450" y="1379840"/>
            <a:ext cx="8522400" cy="31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pt-BR"/>
              <a:t>Quais outros usos de revisão vocês têm utilizado? Comentem livremente</a:t>
            </a:r>
            <a:endParaRPr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297450" y="3998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/>
              <a:t>Agenda</a:t>
            </a:r>
            <a:endParaRPr sz="3100"/>
          </a:p>
        </p:txBody>
      </p:sp>
      <p:sp>
        <p:nvSpPr>
          <p:cNvPr id="100" name="Google Shape;100;p15"/>
          <p:cNvSpPr txBox="1"/>
          <p:nvPr/>
        </p:nvSpPr>
        <p:spPr>
          <a:xfrm>
            <a:off x="348100" y="1219750"/>
            <a:ext cx="87987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972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Revisitando o panorama do curso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Boas práticas na revisão de manuscritos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Artimanhas para submissão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Aspectos éticos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Documentação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Considerações Finais</a:t>
            </a:r>
            <a:endParaRPr i="1" sz="175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Aspectos </a:t>
            </a:r>
            <a:r>
              <a:rPr lang="pt-BR"/>
              <a:t>éticos</a:t>
            </a:r>
            <a:endParaRPr/>
          </a:p>
        </p:txBody>
      </p:sp>
      <p:sp>
        <p:nvSpPr>
          <p:cNvPr id="206" name="Google Shape;206;p33"/>
          <p:cNvSpPr txBox="1"/>
          <p:nvPr/>
        </p:nvSpPr>
        <p:spPr>
          <a:xfrm>
            <a:off x="3915450" y="4092175"/>
            <a:ext cx="340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Foto de</a:t>
            </a:r>
            <a:r>
              <a:rPr lang="pt-BR" sz="1100">
                <a:uFill>
                  <a:noFill/>
                </a:uFill>
                <a:hlinkClick r:id="rId3"/>
              </a:rPr>
              <a:t> </a:t>
            </a:r>
            <a:r>
              <a:rPr lang="pt-BR" sz="1100" u="sng">
                <a:solidFill>
                  <a:schemeClr val="hlink"/>
                </a:solidFill>
                <a:hlinkClick r:id="rId4"/>
              </a:rPr>
              <a:t>Tingey Injury Law Firm</a:t>
            </a:r>
            <a:r>
              <a:rPr lang="pt-BR" sz="1100"/>
              <a:t> na</a:t>
            </a:r>
            <a:r>
              <a:rPr lang="pt-BR" sz="1100">
                <a:uFill>
                  <a:noFill/>
                </a:uFill>
                <a:hlinkClick r:id="rId5"/>
              </a:rPr>
              <a:t> </a:t>
            </a:r>
            <a:r>
              <a:rPr lang="pt-BR" sz="1100" u="sng">
                <a:solidFill>
                  <a:schemeClr val="hlink"/>
                </a:solidFill>
                <a:hlinkClick r:id="rId6"/>
              </a:rPr>
              <a:t>Unsplash</a:t>
            </a:r>
            <a:endParaRPr sz="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" name="Google Shape;207;p33" title="tingey-injury-law-firm-yCdPU73kGSc-unsplash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30775" y="189400"/>
            <a:ext cx="5682452" cy="3787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297450" y="3998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/>
              <a:t>Aspectos éticos a serem considerados</a:t>
            </a:r>
            <a:endParaRPr sz="3100"/>
          </a:p>
        </p:txBody>
      </p:sp>
      <p:sp>
        <p:nvSpPr>
          <p:cNvPr id="213" name="Google Shape;213;p34"/>
          <p:cNvSpPr txBox="1"/>
          <p:nvPr/>
        </p:nvSpPr>
        <p:spPr>
          <a:xfrm>
            <a:off x="348100" y="1219750"/>
            <a:ext cx="87987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highlight>
                <a:schemeClr val="lt1"/>
              </a:highlight>
            </a:endParaRPr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8144" y="150725"/>
            <a:ext cx="1226757" cy="4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/>
          <p:nvPr/>
        </p:nvSpPr>
        <p:spPr>
          <a:xfrm>
            <a:off x="505350" y="1749850"/>
            <a:ext cx="8246100" cy="115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Quais aspectos éticos precisam ser considerados quanto ao uso de LLM/IA generativa no processo de pesquisa científica? Da concepção de um projeto à publicação de um artigo?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297450" y="3998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/>
              <a:t>Aspectos éticos a serem considerados</a:t>
            </a:r>
            <a:endParaRPr sz="3100"/>
          </a:p>
        </p:txBody>
      </p:sp>
      <p:sp>
        <p:nvSpPr>
          <p:cNvPr id="221" name="Google Shape;221;p35"/>
          <p:cNvSpPr txBox="1"/>
          <p:nvPr/>
        </p:nvSpPr>
        <p:spPr>
          <a:xfrm>
            <a:off x="348100" y="1219750"/>
            <a:ext cx="8798700" cy="3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Supervisão humana e pensamento crítico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Vieses e precisão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Originalidade das ideias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Transparência metodológica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Privacidade e </a:t>
            </a:r>
            <a:r>
              <a:rPr lang="pt-BR" sz="1750">
                <a:highlight>
                  <a:schemeClr val="lt1"/>
                </a:highlight>
              </a:rPr>
              <a:t>confidencialidade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Integridade dos dados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Autoria e responsabilidade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Plágio e originalidade (texto)</a:t>
            </a:r>
            <a:endParaRPr sz="175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297450" y="3998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/>
              <a:t>Aspectos éticos a serem considerados</a:t>
            </a:r>
            <a:endParaRPr sz="3100"/>
          </a:p>
        </p:txBody>
      </p:sp>
      <p:sp>
        <p:nvSpPr>
          <p:cNvPr id="227" name="Google Shape;227;p36"/>
          <p:cNvSpPr txBox="1"/>
          <p:nvPr/>
        </p:nvSpPr>
        <p:spPr>
          <a:xfrm>
            <a:off x="348100" y="1219750"/>
            <a:ext cx="8798700" cy="24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Alguns periódicos solicitam as contribuições de cada pessoa autora ao projeto/artigo.</a:t>
            </a:r>
            <a:endParaRPr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Como a IA tem contribuído na sua pesquisa?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Cada periódico/conferência/agência de fomento/editora, tem a sua política de uso de IA, as pessoas autoras (e revisoras) precisam estar atentas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Sugest</a:t>
            </a:r>
            <a:r>
              <a:rPr lang="pt-BR" sz="1750">
                <a:highlight>
                  <a:schemeClr val="lt1"/>
                </a:highlight>
              </a:rPr>
              <a:t>ão: documentação e declaração de uso</a:t>
            </a:r>
            <a:endParaRPr sz="175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297450" y="3998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/>
              <a:t>Boas práticas de documentação</a:t>
            </a:r>
            <a:endParaRPr sz="3100"/>
          </a:p>
        </p:txBody>
      </p:sp>
      <p:sp>
        <p:nvSpPr>
          <p:cNvPr id="233" name="Google Shape;233;p37"/>
          <p:cNvSpPr txBox="1"/>
          <p:nvPr/>
        </p:nvSpPr>
        <p:spPr>
          <a:xfrm>
            <a:off x="348100" y="1219750"/>
            <a:ext cx="8798700" cy="16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Notebook (Não o lm, não o seu laptop). Um registro de usos, como um diário experimental 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Documentação dos </a:t>
            </a:r>
            <a:r>
              <a:rPr i="1" lang="pt-BR" sz="1750">
                <a:highlight>
                  <a:schemeClr val="lt1"/>
                </a:highlight>
              </a:rPr>
              <a:t>prompts</a:t>
            </a:r>
            <a:r>
              <a:rPr lang="pt-BR" sz="1750">
                <a:highlight>
                  <a:schemeClr val="lt1"/>
                </a:highlight>
              </a:rPr>
              <a:t>, saídas e </a:t>
            </a:r>
            <a:r>
              <a:rPr b="1" lang="pt-BR" sz="1750">
                <a:highlight>
                  <a:schemeClr val="lt1"/>
                </a:highlight>
              </a:rPr>
              <a:t>USO</a:t>
            </a:r>
            <a:r>
              <a:rPr lang="pt-BR" sz="1750">
                <a:highlight>
                  <a:schemeClr val="lt1"/>
                </a:highlight>
              </a:rPr>
              <a:t> da produção da IA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D</a:t>
            </a:r>
            <a:r>
              <a:rPr lang="pt-BR" sz="1750">
                <a:highlight>
                  <a:schemeClr val="lt1"/>
                </a:highlight>
              </a:rPr>
              <a:t>isponibilizar repositórios do uso (e.g., GitHub) e </a:t>
            </a:r>
            <a:r>
              <a:rPr b="1" i="1" lang="pt-BR" sz="1750">
                <a:highlight>
                  <a:schemeClr val="lt1"/>
                </a:highlight>
              </a:rPr>
              <a:t>Disclaimer</a:t>
            </a:r>
            <a:endParaRPr b="1" i="1" sz="1750">
              <a:highlight>
                <a:schemeClr val="lt1"/>
              </a:highlight>
            </a:endParaRPr>
          </a:p>
        </p:txBody>
      </p:sp>
      <p:pic>
        <p:nvPicPr>
          <p:cNvPr id="234" name="Google Shape;234;p37" title="Screenshot 2025-10-09 at 17.39.04.png"/>
          <p:cNvPicPr preferRelativeResize="0"/>
          <p:nvPr/>
        </p:nvPicPr>
        <p:blipFill rotWithShape="1">
          <a:blip r:embed="rId3">
            <a:alphaModFix/>
          </a:blip>
          <a:srcRect b="0" l="3438" r="6786" t="0"/>
          <a:stretch/>
        </p:blipFill>
        <p:spPr>
          <a:xfrm>
            <a:off x="56925" y="2793450"/>
            <a:ext cx="4031976" cy="195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7" title="Screenshot 2025-10-09 at 17.39.4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5150" y="3681550"/>
            <a:ext cx="4962601" cy="1307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7" title="Screenshot 2025-10-09 at 17.41.1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7945" y="1950550"/>
            <a:ext cx="1805201" cy="173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Final ou apenas o come</a:t>
            </a:r>
            <a:r>
              <a:rPr lang="pt-BR"/>
              <a:t>ço?</a:t>
            </a:r>
            <a:endParaRPr/>
          </a:p>
        </p:txBody>
      </p:sp>
      <p:sp>
        <p:nvSpPr>
          <p:cNvPr id="242" name="Google Shape;242;p38"/>
          <p:cNvSpPr txBox="1"/>
          <p:nvPr/>
        </p:nvSpPr>
        <p:spPr>
          <a:xfrm>
            <a:off x="3915450" y="4092175"/>
            <a:ext cx="25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Foto de</a:t>
            </a:r>
            <a:r>
              <a:rPr lang="pt-BR" sz="1100">
                <a:uFill>
                  <a:noFill/>
                </a:uFill>
                <a:hlinkClick r:id="rId3"/>
              </a:rPr>
              <a:t> </a:t>
            </a:r>
            <a:r>
              <a:rPr lang="pt-BR" sz="1100" u="sng">
                <a:solidFill>
                  <a:schemeClr val="hlink"/>
                </a:solidFill>
                <a:hlinkClick r:id="rId4"/>
              </a:rPr>
              <a:t>Adam Winger</a:t>
            </a:r>
            <a:r>
              <a:rPr lang="pt-BR" sz="1100"/>
              <a:t> na</a:t>
            </a:r>
            <a:r>
              <a:rPr lang="pt-BR" sz="1100">
                <a:uFill>
                  <a:noFill/>
                </a:uFill>
                <a:hlinkClick r:id="rId5"/>
              </a:rPr>
              <a:t> </a:t>
            </a:r>
            <a:r>
              <a:rPr lang="pt-BR" sz="1100" u="sng">
                <a:solidFill>
                  <a:schemeClr val="hlink"/>
                </a:solidFill>
                <a:hlinkClick r:id="rId6"/>
              </a:rPr>
              <a:t>Unsplash</a:t>
            </a:r>
            <a:endParaRPr sz="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3" name="Google Shape;243;p38" title="adam-winger-GIFlfKX23rc-unsplash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79950" y="244900"/>
            <a:ext cx="3787377" cy="3787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title"/>
          </p:nvPr>
        </p:nvSpPr>
        <p:spPr>
          <a:xfrm>
            <a:off x="297450" y="3998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/>
              <a:t>Dicas finais</a:t>
            </a:r>
            <a:endParaRPr sz="3100"/>
          </a:p>
        </p:txBody>
      </p:sp>
      <p:sp>
        <p:nvSpPr>
          <p:cNvPr id="249" name="Google Shape;249;p39"/>
          <p:cNvSpPr txBox="1"/>
          <p:nvPr/>
        </p:nvSpPr>
        <p:spPr>
          <a:xfrm>
            <a:off x="348100" y="1219750"/>
            <a:ext cx="8798700" cy="3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AutoNum type="arabicPeriod"/>
            </a:pPr>
            <a:r>
              <a:rPr lang="pt-BR" sz="1750">
                <a:highlight>
                  <a:schemeClr val="lt1"/>
                </a:highlight>
              </a:rPr>
              <a:t>Seja claro, específico e direto: instrua como se tivesse delegando a tarefa a um especialista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AutoNum type="arabicPeriod"/>
            </a:pPr>
            <a:r>
              <a:rPr lang="pt-BR" sz="1750">
                <a:highlight>
                  <a:schemeClr val="lt1"/>
                </a:highlight>
              </a:rPr>
              <a:t>Forneça Contexto e Exemplos (Técnica </a:t>
            </a:r>
            <a:r>
              <a:rPr i="1" lang="pt-BR" sz="1750">
                <a:highlight>
                  <a:schemeClr val="lt1"/>
                </a:highlight>
              </a:rPr>
              <a:t>"Few-Shot"</a:t>
            </a:r>
            <a:r>
              <a:rPr lang="pt-BR" sz="1750">
                <a:highlight>
                  <a:schemeClr val="lt1"/>
                </a:highlight>
              </a:rPr>
              <a:t>): informe o papel do modelo, objetivo, público-alvo, formato esperado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AutoNum type="arabicPeriod"/>
            </a:pPr>
            <a:r>
              <a:rPr lang="pt-BR" sz="1750">
                <a:highlight>
                  <a:schemeClr val="lt1"/>
                </a:highlight>
              </a:rPr>
              <a:t>Divida tarefas complexas em etapas simples (Técnica </a:t>
            </a:r>
            <a:r>
              <a:rPr i="1" lang="pt-BR" sz="1750">
                <a:highlight>
                  <a:schemeClr val="lt1"/>
                </a:highlight>
              </a:rPr>
              <a:t>"Chain-of-thought"</a:t>
            </a:r>
            <a:r>
              <a:rPr lang="pt-BR" sz="1750">
                <a:highlight>
                  <a:schemeClr val="lt1"/>
                </a:highlight>
              </a:rPr>
              <a:t>): forneça o passo a passo, etapas e raciocínios por traz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AutoNum type="arabicPeriod"/>
            </a:pPr>
            <a:r>
              <a:rPr lang="pt-BR" sz="1750">
                <a:highlight>
                  <a:schemeClr val="lt1"/>
                </a:highlight>
              </a:rPr>
              <a:t>Itere e refine seus prompts: engenharia de prompt é um processo iterativo, analise o resultado e identifique onde o modelo errou para refinar com mais clareza, contexto ou exemplos</a:t>
            </a:r>
            <a:endParaRPr sz="175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>
            <p:ph type="title"/>
          </p:nvPr>
        </p:nvSpPr>
        <p:spPr>
          <a:xfrm>
            <a:off x="297450" y="3998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/>
              <a:t>Considerações sobre a aula</a:t>
            </a:r>
            <a:endParaRPr sz="3100"/>
          </a:p>
        </p:txBody>
      </p:sp>
      <p:sp>
        <p:nvSpPr>
          <p:cNvPr id="255" name="Google Shape;255;p40"/>
          <p:cNvSpPr txBox="1"/>
          <p:nvPr/>
        </p:nvSpPr>
        <p:spPr>
          <a:xfrm>
            <a:off x="348100" y="1219750"/>
            <a:ext cx="8798700" cy="3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Abordamos a estruturação de revisões</a:t>
            </a:r>
            <a:endParaRPr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Partes específicas podem ser incluídas</a:t>
            </a:r>
            <a:r>
              <a:rPr lang="pt-BR" sz="1750">
                <a:highlight>
                  <a:schemeClr val="lt1"/>
                </a:highlight>
              </a:rPr>
              <a:t> (e.g., r</a:t>
            </a:r>
            <a:r>
              <a:rPr lang="pt-BR" sz="1750">
                <a:highlight>
                  <a:schemeClr val="lt1"/>
                </a:highlight>
              </a:rPr>
              <a:t>evisar ABNT</a:t>
            </a:r>
            <a:r>
              <a:rPr lang="pt-BR" sz="1750">
                <a:highlight>
                  <a:schemeClr val="lt1"/>
                </a:highlight>
              </a:rPr>
              <a:t>, f</a:t>
            </a:r>
            <a:r>
              <a:rPr lang="pt-BR" sz="1750">
                <a:highlight>
                  <a:schemeClr val="lt1"/>
                </a:highlight>
              </a:rPr>
              <a:t>ormulação matemática</a:t>
            </a:r>
            <a:r>
              <a:rPr lang="pt-BR" sz="1750">
                <a:highlight>
                  <a:schemeClr val="lt1"/>
                </a:highlight>
              </a:rPr>
              <a:t>, </a:t>
            </a:r>
            <a:r>
              <a:rPr lang="pt-BR" sz="1750">
                <a:highlight>
                  <a:schemeClr val="lt1"/>
                </a:highlight>
              </a:rPr>
              <a:t>discussão dos resultados</a:t>
            </a:r>
            <a:r>
              <a:rPr lang="pt-BR" sz="1750">
                <a:highlight>
                  <a:schemeClr val="lt1"/>
                </a:highlight>
              </a:rPr>
              <a:t> etc)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Abordamos apoio à submissão, podendo ser aplicado à editais de fomento também (e.g., adequação ao escopo, </a:t>
            </a:r>
            <a:r>
              <a:rPr i="1" lang="pt-BR" sz="1750">
                <a:highlight>
                  <a:schemeClr val="lt1"/>
                </a:highlight>
              </a:rPr>
              <a:t>checklist</a:t>
            </a:r>
            <a:r>
              <a:rPr lang="pt-BR" sz="1750">
                <a:highlight>
                  <a:schemeClr val="lt1"/>
                </a:highlight>
              </a:rPr>
              <a:t> de submissão [cuidado sigilo de documentos], aderência à tabela de avaliação etc)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Falamos sobre aspectos éticos: vieses, propriedade intelectual, transparência e responsabilidade, dentre outros</a:t>
            </a:r>
            <a:endParaRPr sz="175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>
            <p:ph type="title"/>
          </p:nvPr>
        </p:nvSpPr>
        <p:spPr>
          <a:xfrm>
            <a:off x="297450" y="3998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/>
              <a:t>Considerações sobre o curso: menos hype</a:t>
            </a:r>
            <a:endParaRPr sz="3100"/>
          </a:p>
        </p:txBody>
      </p:sp>
      <p:sp>
        <p:nvSpPr>
          <p:cNvPr id="261" name="Google Shape;261;p41"/>
          <p:cNvSpPr txBox="1"/>
          <p:nvPr/>
        </p:nvSpPr>
        <p:spPr>
          <a:xfrm>
            <a:off x="348100" y="1219750"/>
            <a:ext cx="87987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highlight>
                <a:schemeClr val="lt1"/>
              </a:highlight>
            </a:endParaRPr>
          </a:p>
        </p:txBody>
      </p:sp>
      <p:pic>
        <p:nvPicPr>
          <p:cNvPr id="262" name="Google Shape;262;p41" title="Screenshot 2025-10-09 at 16.17.3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50" y="1219750"/>
            <a:ext cx="2824506" cy="316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1"/>
          <p:cNvSpPr txBox="1"/>
          <p:nvPr/>
        </p:nvSpPr>
        <p:spPr>
          <a:xfrm>
            <a:off x="348100" y="4384800"/>
            <a:ext cx="8233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https://www.linkedin.com/posts/how-to-talk-to-ai-like-a-pro_phd-students-when-to-use-which-tool-activity-7373234121986211840--cMs/?utm_medium=ios_app&amp;rcm=ACoAAASQAkEBBzK3Q3K3q9kuWbUMH41xsziwItE&amp;utm_source=screenshot_social_share&amp;utm_campaign=whatsapp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4" name="Google Shape;264;p41" title="Screenshot 2025-10-09 at 16.18.1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356" y="1749850"/>
            <a:ext cx="2438598" cy="2406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>
            <p:ph type="title"/>
          </p:nvPr>
        </p:nvSpPr>
        <p:spPr>
          <a:xfrm>
            <a:off x="297450" y="3998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/>
              <a:t>Considerações sobre o curso</a:t>
            </a:r>
            <a:endParaRPr sz="3100"/>
          </a:p>
        </p:txBody>
      </p:sp>
      <p:sp>
        <p:nvSpPr>
          <p:cNvPr id="270" name="Google Shape;270;p42"/>
          <p:cNvSpPr txBox="1"/>
          <p:nvPr/>
        </p:nvSpPr>
        <p:spPr>
          <a:xfrm>
            <a:off x="348100" y="1219750"/>
            <a:ext cx="87987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24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50"/>
              <a:buChar char="-"/>
            </a:pPr>
            <a:r>
              <a:rPr lang="pt-BR" sz="1950">
                <a:highlight>
                  <a:schemeClr val="lt1"/>
                </a:highlight>
              </a:rPr>
              <a:t>Focamos em ferramentas mais consolidadas</a:t>
            </a:r>
            <a:endParaRPr sz="1950">
              <a:highlight>
                <a:schemeClr val="lt1"/>
              </a:highlight>
            </a:endParaRPr>
          </a:p>
          <a:p>
            <a:pPr indent="-3524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50"/>
              <a:buChar char="-"/>
            </a:pPr>
            <a:r>
              <a:rPr lang="pt-BR" sz="1950">
                <a:highlight>
                  <a:schemeClr val="lt1"/>
                </a:highlight>
              </a:rPr>
              <a:t>Apresentamos casos reais de uso dentro do Grupo de Pesquisa</a:t>
            </a:r>
            <a:endParaRPr sz="1950">
              <a:highlight>
                <a:schemeClr val="lt1"/>
              </a:highlight>
            </a:endParaRPr>
          </a:p>
          <a:p>
            <a:pPr indent="-3524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50"/>
              <a:buChar char="-"/>
            </a:pPr>
            <a:r>
              <a:rPr lang="pt-BR" sz="1950">
                <a:highlight>
                  <a:schemeClr val="lt1"/>
                </a:highlight>
              </a:rPr>
              <a:t>Destacamos que as ferramentas são de </a:t>
            </a:r>
            <a:r>
              <a:rPr b="1" lang="pt-BR" sz="1950">
                <a:highlight>
                  <a:schemeClr val="lt1"/>
                </a:highlight>
              </a:rPr>
              <a:t>apoio</a:t>
            </a:r>
            <a:r>
              <a:rPr lang="pt-BR" sz="1950">
                <a:highlight>
                  <a:schemeClr val="lt1"/>
                </a:highlight>
              </a:rPr>
              <a:t>, o </a:t>
            </a:r>
            <a:r>
              <a:rPr i="1" lang="pt-BR" sz="1950">
                <a:highlight>
                  <a:schemeClr val="lt1"/>
                </a:highlight>
              </a:rPr>
              <a:t>expertise</a:t>
            </a:r>
            <a:r>
              <a:rPr lang="pt-BR" sz="1950">
                <a:highlight>
                  <a:schemeClr val="lt1"/>
                </a:highlight>
              </a:rPr>
              <a:t> da pessoa pesquisadora é imprescindível</a:t>
            </a:r>
            <a:endParaRPr sz="1950">
              <a:highlight>
                <a:schemeClr val="lt1"/>
              </a:highlight>
            </a:endParaRPr>
          </a:p>
          <a:p>
            <a:pPr indent="-3524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50"/>
              <a:buChar char="-"/>
            </a:pPr>
            <a:r>
              <a:rPr lang="pt-BR" sz="1950">
                <a:highlight>
                  <a:schemeClr val="lt1"/>
                </a:highlight>
              </a:rPr>
              <a:t>Vimos uma miríade de aplicações, prompts, problemas e boas práticas</a:t>
            </a:r>
            <a:endParaRPr sz="1950">
              <a:highlight>
                <a:schemeClr val="lt1"/>
              </a:highlight>
            </a:endParaRPr>
          </a:p>
          <a:p>
            <a:pPr indent="-3524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50"/>
              <a:buChar char="-"/>
            </a:pPr>
            <a:r>
              <a:rPr lang="pt-BR" sz="1950">
                <a:highlight>
                  <a:schemeClr val="lt1"/>
                </a:highlight>
              </a:rPr>
              <a:t>Avaliando o objetivo…</a:t>
            </a:r>
            <a:endParaRPr sz="1950"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Panorama do curso</a:t>
            </a: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3915450" y="4092175"/>
            <a:ext cx="253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Foto de</a:t>
            </a:r>
            <a:r>
              <a:rPr lang="pt-BR" sz="900">
                <a:uFill>
                  <a:noFill/>
                </a:uFill>
                <a:hlinkClick r:id="rId3"/>
              </a:rPr>
              <a:t>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Tamas Tuzes-Katai</a:t>
            </a:r>
            <a:r>
              <a:rPr lang="pt-BR" sz="900"/>
              <a:t> na</a:t>
            </a:r>
            <a:r>
              <a:rPr lang="pt-BR" sz="900">
                <a:uFill>
                  <a:noFill/>
                </a:uFill>
                <a:hlinkClick r:id="rId5"/>
              </a:rPr>
              <a:t> </a:t>
            </a:r>
            <a:r>
              <a:rPr lang="pt-BR" sz="900" u="sng">
                <a:solidFill>
                  <a:schemeClr val="hlink"/>
                </a:solidFill>
                <a:hlinkClick r:id="rId6"/>
              </a:rPr>
              <a:t>Unsplash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7" name="Google Shape;107;p16" title="tamas-tuzes-katai-rEn-AdBr3Ig-unsplash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6950" y="0"/>
            <a:ext cx="3253408" cy="4067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/>
          <p:nvPr>
            <p:ph type="title"/>
          </p:nvPr>
        </p:nvSpPr>
        <p:spPr>
          <a:xfrm>
            <a:off x="297450" y="6284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de aprendizagem</a:t>
            </a:r>
            <a:endParaRPr/>
          </a:p>
        </p:txBody>
      </p:sp>
      <p:sp>
        <p:nvSpPr>
          <p:cNvPr id="276" name="Google Shape;276;p43"/>
          <p:cNvSpPr txBox="1"/>
          <p:nvPr>
            <p:ph idx="1" type="body"/>
          </p:nvPr>
        </p:nvSpPr>
        <p:spPr>
          <a:xfrm>
            <a:off x="297450" y="1379840"/>
            <a:ext cx="8522400" cy="31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pt-BR"/>
              <a:t>Instrumentalizar pessoas pesquisadoras com os </a:t>
            </a:r>
            <a:r>
              <a:rPr b="1" i="1" lang="pt-BR"/>
              <a:t>principais avanços da inteligência artificial</a:t>
            </a:r>
            <a:r>
              <a:rPr i="1" lang="pt-BR"/>
              <a:t> como suporte ao processo de pesquisa científica, apresentando </a:t>
            </a:r>
            <a:r>
              <a:rPr b="1" i="1" lang="pt-BR"/>
              <a:t>ferramentas, boas práticas e princípios</a:t>
            </a:r>
            <a:r>
              <a:rPr i="1" lang="pt-BR"/>
              <a:t> que sejam aplicáveis ao seu fazer diário.</a:t>
            </a:r>
            <a:endParaRPr i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/>
          </a:p>
        </p:txBody>
      </p:sp>
      <p:sp>
        <p:nvSpPr>
          <p:cNvPr id="282" name="Google Shape;282;p44"/>
          <p:cNvSpPr txBox="1"/>
          <p:nvPr/>
        </p:nvSpPr>
        <p:spPr>
          <a:xfrm>
            <a:off x="3915450" y="4092175"/>
            <a:ext cx="253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Foto de</a:t>
            </a:r>
            <a:r>
              <a:rPr lang="pt-BR" sz="1000">
                <a:uFill>
                  <a:noFill/>
                </a:uFill>
                <a:hlinkClick r:id="rId3"/>
              </a:rPr>
              <a:t> </a:t>
            </a:r>
            <a:r>
              <a:rPr lang="pt-BR" sz="1000" u="sng">
                <a:solidFill>
                  <a:schemeClr val="hlink"/>
                </a:solidFill>
                <a:hlinkClick r:id="rId4"/>
              </a:rPr>
              <a:t>Daniel Andrade</a:t>
            </a:r>
            <a:r>
              <a:rPr lang="pt-BR" sz="1000"/>
              <a:t> na</a:t>
            </a:r>
            <a:r>
              <a:rPr lang="pt-BR" sz="1000">
                <a:uFill>
                  <a:noFill/>
                </a:uFill>
                <a:hlinkClick r:id="rId5"/>
              </a:rPr>
              <a:t> </a:t>
            </a:r>
            <a:r>
              <a:rPr lang="pt-BR" sz="1000" u="sng">
                <a:solidFill>
                  <a:schemeClr val="hlink"/>
                </a:solidFill>
                <a:hlinkClick r:id="rId6"/>
              </a:rPr>
              <a:t>Unsplash</a:t>
            </a:r>
            <a:endParaRPr sz="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3" name="Google Shape;283;p44" title="daniel-andrade-1sL5MMDynd4-unsplash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6113" y="29000"/>
            <a:ext cx="6091776" cy="406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/>
          <p:nvPr/>
        </p:nvSpPr>
        <p:spPr>
          <a:xfrm>
            <a:off x="10025" y="0"/>
            <a:ext cx="9144000" cy="406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45"/>
          <p:cNvPicPr preferRelativeResize="0"/>
          <p:nvPr/>
        </p:nvPicPr>
        <p:blipFill rotWithShape="1">
          <a:blip r:embed="rId3">
            <a:alphaModFix/>
          </a:blip>
          <a:srcRect b="0" l="0" r="37351" t="0"/>
          <a:stretch/>
        </p:blipFill>
        <p:spPr>
          <a:xfrm>
            <a:off x="4699576" y="0"/>
            <a:ext cx="4423774" cy="29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5"/>
          <p:cNvSpPr txBox="1"/>
          <p:nvPr/>
        </p:nvSpPr>
        <p:spPr>
          <a:xfrm>
            <a:off x="772600" y="1840750"/>
            <a:ext cx="82119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Contatos</a:t>
            </a:r>
            <a:endParaRPr b="1"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+55 (93) 99131-0666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fabio.lobato@ufopa.edu.br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https://fabiolobato.github.io/</a:t>
            </a:r>
            <a:b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pt-BR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https://www.linkedin.com/in/lobatofabiof</a:t>
            </a: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i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1" name="Google Shape;29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500" y="2491650"/>
            <a:ext cx="342200" cy="34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2" name="Google Shape;292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498" y="3048024"/>
            <a:ext cx="342200" cy="325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7489" y="3680639"/>
            <a:ext cx="342200" cy="3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5900" y="4289250"/>
            <a:ext cx="325400" cy="3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5" title="Screenshot 2025-10-09 at 17.47.48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94318" y="2491650"/>
            <a:ext cx="2034294" cy="20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type="title"/>
          </p:nvPr>
        </p:nvSpPr>
        <p:spPr>
          <a:xfrm>
            <a:off x="297450" y="53509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301" name="Google Shape;301;p46"/>
          <p:cNvSpPr txBox="1"/>
          <p:nvPr>
            <p:ph idx="1" type="body"/>
          </p:nvPr>
        </p:nvSpPr>
        <p:spPr>
          <a:xfrm>
            <a:off x="297450" y="1129525"/>
            <a:ext cx="85224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</a:rPr>
              <a:t>Mishra, Tanisha, Edward Sutanto, Rini Rossanti, Nayana Pant, Anum Ashraf, Akshay Raut, Germaine Uwabareze, Ajayi Oluwatomiwa, and Bushra Zeeshan. "</a:t>
            </a:r>
            <a:r>
              <a:rPr b="1" lang="pt-BR" sz="1300">
                <a:solidFill>
                  <a:schemeClr val="dk2"/>
                </a:solidFill>
              </a:rPr>
              <a:t>Use of large language models as artificial intelligence tools in academic research and publishing among global clinical researchers</a:t>
            </a:r>
            <a:r>
              <a:rPr lang="pt-BR" sz="1300">
                <a:solidFill>
                  <a:schemeClr val="dk2"/>
                </a:solidFill>
              </a:rPr>
              <a:t>." Scientific Reports 14, no. 1 (2024): 31672.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</a:rPr>
              <a:t>Si, Chenglei, Diyi Yang, and Tatsunori Hashimoto. "</a:t>
            </a:r>
            <a:r>
              <a:rPr b="1" lang="pt-BR" sz="1300">
                <a:solidFill>
                  <a:schemeClr val="dk2"/>
                </a:solidFill>
              </a:rPr>
              <a:t>Can llms generate novel research ideas? a large-scale human study with 100+ nlp researchers.</a:t>
            </a:r>
            <a:r>
              <a:rPr lang="pt-BR" sz="1300">
                <a:solidFill>
                  <a:schemeClr val="dk2"/>
                </a:solidFill>
              </a:rPr>
              <a:t>" arXiv preprint arXiv:2409.04109 (2024).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</a:rPr>
              <a:t>Chen, Qiguang, Mingda Yang, Libo Qin, Jinhao Liu, Zheng Yan, Jiannan Guan, Dengyun Peng et al. "</a:t>
            </a:r>
            <a:r>
              <a:rPr b="1" lang="pt-BR" sz="1300">
                <a:solidFill>
                  <a:schemeClr val="dk2"/>
                </a:solidFill>
              </a:rPr>
              <a:t>AI4Research: A Survey of Artificial Intelligence for Scientific Research.</a:t>
            </a:r>
            <a:r>
              <a:rPr lang="pt-BR" sz="1300">
                <a:solidFill>
                  <a:schemeClr val="dk2"/>
                </a:solidFill>
              </a:rPr>
              <a:t>" arXiv preprint arXiv:2507.01903 (2025).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</a:rPr>
              <a:t>Gottweis, J., Weng, W.H., Daryin, A., Tu, T., Palepu, A., Sirkovic, P., Myaskovsky, A., Weissenberger, F., Rong, K., Tanno, R. and Saab, K., 2025. </a:t>
            </a:r>
            <a:r>
              <a:rPr b="1" lang="pt-BR" sz="1300">
                <a:solidFill>
                  <a:schemeClr val="dk2"/>
                </a:solidFill>
              </a:rPr>
              <a:t>Towards an AI co-scientist</a:t>
            </a:r>
            <a:r>
              <a:rPr lang="pt-BR" sz="1300">
                <a:solidFill>
                  <a:schemeClr val="dk2"/>
                </a:solidFill>
              </a:rPr>
              <a:t>. arXiv preprint arXiv:2502.18864.</a:t>
            </a:r>
            <a:br>
              <a:rPr lang="pt-BR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</a:rPr>
              <a:t>Kalai, A. T., Ofir, O., Openai, N., Vempala, S. S., Tech, G., &amp; Openai, E. Z. (2025).</a:t>
            </a:r>
            <a:r>
              <a:rPr b="1" lang="pt-BR" sz="1300">
                <a:solidFill>
                  <a:schemeClr val="dk2"/>
                </a:solidFill>
              </a:rPr>
              <a:t> Why Language Models Hallucinate.</a:t>
            </a:r>
            <a:r>
              <a:rPr lang="pt-BR" sz="1300">
                <a:solidFill>
                  <a:schemeClr val="dk2"/>
                </a:solidFill>
              </a:rPr>
              <a:t> https://arxiv.org/pdf/2509.04664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/>
          <p:nvPr>
            <p:ph type="title"/>
          </p:nvPr>
        </p:nvSpPr>
        <p:spPr>
          <a:xfrm>
            <a:off x="297450" y="53509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Leituras recomendadas</a:t>
            </a:r>
            <a:endParaRPr/>
          </a:p>
        </p:txBody>
      </p:sp>
      <p:sp>
        <p:nvSpPr>
          <p:cNvPr id="307" name="Google Shape;307;p47"/>
          <p:cNvSpPr txBox="1"/>
          <p:nvPr>
            <p:ph idx="1" type="body"/>
          </p:nvPr>
        </p:nvSpPr>
        <p:spPr>
          <a:xfrm>
            <a:off x="297450" y="1129525"/>
            <a:ext cx="85224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</a:rPr>
              <a:t>Mishra, T., Sutanto, E., Rossanti, R., Pant, N., Ashraf, A., Raut, A., Uwabareze, G., Oluwatomiwa, A., &amp; Zeeshan, B. (2024). </a:t>
            </a:r>
            <a:r>
              <a:rPr b="1" lang="pt-BR" sz="1300">
                <a:solidFill>
                  <a:schemeClr val="dk2"/>
                </a:solidFill>
              </a:rPr>
              <a:t>Use of large language models as artificial intelligence tools in academic research and publishing among global clinical researchers. </a:t>
            </a:r>
            <a:r>
              <a:rPr lang="pt-BR" sz="1300">
                <a:solidFill>
                  <a:schemeClr val="dk2"/>
                </a:solidFill>
              </a:rPr>
              <a:t>Scientific Reports, 14(1). https://doi.org/10.1038/s41598-024-81370-6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</a:rPr>
              <a:t>Novikov, A., Vũ, N., Eisenberger, M., Dupont, E., Huang, P.-S., Wagner, A. Z., Shirobokov, S., Kozlovskii, B., Ruiz, F. J. R., Mehrabian, A., Kumar, M. P., See, A., Chaudhuri, S., Holland, G., Davies, A., Nowozin, S., Kohli, P., &amp; Balog, M. (2025). </a:t>
            </a:r>
            <a:r>
              <a:rPr b="1" lang="pt-BR" sz="1300">
                <a:solidFill>
                  <a:schemeClr val="dk2"/>
                </a:solidFill>
              </a:rPr>
              <a:t>AlphaEvolve: A coding agent for scientific and algorithmic discovery</a:t>
            </a:r>
            <a:r>
              <a:rPr lang="pt-BR" sz="1300">
                <a:solidFill>
                  <a:schemeClr val="dk2"/>
                </a:solidFill>
              </a:rPr>
              <a:t> (No. arXiv:2506.13131). arXiv. https://doi.org/10.48550/arXiv.2506.13131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</a:rPr>
              <a:t>Radensky, M., Shahid, S., Fok, R., Siangliulue, P., Hope, T., &amp; Weld, D. S. (2025). </a:t>
            </a:r>
            <a:r>
              <a:rPr b="1" lang="pt-BR" sz="1300">
                <a:solidFill>
                  <a:schemeClr val="dk2"/>
                </a:solidFill>
              </a:rPr>
              <a:t>Scideator: Human-LLM Scientific Idea Generation Grounded in Research-Paper Facet Recombination</a:t>
            </a:r>
            <a:r>
              <a:rPr lang="pt-BR" sz="1300">
                <a:solidFill>
                  <a:schemeClr val="dk2"/>
                </a:solidFill>
              </a:rPr>
              <a:t> (No. arXiv:2409.14634). arXiv. https://doi.org/10.48550/arXiv.2409.14634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300">
                <a:solidFill>
                  <a:schemeClr val="dk2"/>
                </a:solidFill>
              </a:rPr>
              <a:t>Ren, S., Jian, P., Ren, Z., Leng, C., Xie, C., &amp; Zhang, J. (2025). </a:t>
            </a:r>
            <a:r>
              <a:rPr b="1" lang="pt-BR" sz="1300">
                <a:solidFill>
                  <a:schemeClr val="dk2"/>
                </a:solidFill>
              </a:rPr>
              <a:t>Towards Scientific Intelligence: A Survey of LLM-based Scientific Agents</a:t>
            </a:r>
            <a:r>
              <a:rPr lang="pt-BR" sz="1300">
                <a:solidFill>
                  <a:schemeClr val="dk2"/>
                </a:solidFill>
              </a:rPr>
              <a:t> (No. arXiv:2503.24047). arXiv. https://doi.org/10.48550/arXiv.2503.24047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/>
          <p:nvPr/>
        </p:nvSpPr>
        <p:spPr>
          <a:xfrm>
            <a:off x="10025" y="0"/>
            <a:ext cx="9144000" cy="406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8"/>
          <p:cNvSpPr txBox="1"/>
          <p:nvPr/>
        </p:nvSpPr>
        <p:spPr>
          <a:xfrm>
            <a:off x="-6175" y="1514925"/>
            <a:ext cx="91764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/>
              <a:t>Ferramentas de Inteligência Artificial para suporte ao processo de pesquisa: IA como um co–cientista</a:t>
            </a:r>
            <a:endParaRPr b="1"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 sz="2800"/>
            </a:br>
            <a:r>
              <a:rPr lang="pt-BR" sz="1700"/>
              <a:t>Parte III: Revisão, submissão, aspectos éticos e documentação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 sz="2600"/>
            </a:br>
            <a:r>
              <a:rPr lang="pt-BR" sz="2300"/>
              <a:t>Fábio Lobato, René Santin, Matheus Couto, Ricardo Marcacini</a:t>
            </a:r>
            <a:br>
              <a:rPr lang="pt-BR" sz="2300"/>
            </a:br>
            <a:endParaRPr sz="1900"/>
          </a:p>
        </p:txBody>
      </p:sp>
      <p:pic>
        <p:nvPicPr>
          <p:cNvPr id="314" name="Google Shape;314;p48"/>
          <p:cNvPicPr preferRelativeResize="0"/>
          <p:nvPr/>
        </p:nvPicPr>
        <p:blipFill rotWithShape="1">
          <a:blip r:embed="rId3">
            <a:alphaModFix/>
          </a:blip>
          <a:srcRect b="0" l="0" r="37351" t="0"/>
          <a:stretch/>
        </p:blipFill>
        <p:spPr>
          <a:xfrm>
            <a:off x="4699576" y="0"/>
            <a:ext cx="4423774" cy="29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8"/>
          <p:cNvSpPr txBox="1"/>
          <p:nvPr/>
        </p:nvSpPr>
        <p:spPr>
          <a:xfrm>
            <a:off x="219250" y="4443375"/>
            <a:ext cx="867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São Carlos, SP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11 de outubro de 2025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6" name="Google Shape;31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250" y="100924"/>
            <a:ext cx="2810301" cy="12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312" y="3944175"/>
            <a:ext cx="1098687" cy="11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5512" y="3944175"/>
            <a:ext cx="954668" cy="11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297450" y="6284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de aprendizagem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297450" y="1379840"/>
            <a:ext cx="8522400" cy="31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pt-BR"/>
              <a:t>Instrumentalizar pessoas pesquisadoras com os </a:t>
            </a:r>
            <a:r>
              <a:rPr b="1" i="1" lang="pt-BR"/>
              <a:t>principais avanços da inteligência artificial</a:t>
            </a:r>
            <a:r>
              <a:rPr i="1" lang="pt-BR"/>
              <a:t> como suporte ao processo de pesquisa científica, apresentando </a:t>
            </a:r>
            <a:r>
              <a:rPr b="1" i="1" lang="pt-BR"/>
              <a:t>ferramentas, boas práticas e princípios</a:t>
            </a:r>
            <a:r>
              <a:rPr i="1" lang="pt-BR"/>
              <a:t> que sejam aplicáveis ao seu fazer diário.</a:t>
            </a:r>
            <a:endParaRPr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297450" y="6284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Panorama do curso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297450" y="1379840"/>
            <a:ext cx="8522400" cy="31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8131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P0: introdução e apresentação dos membros</a:t>
            </a:r>
            <a:endParaRPr/>
          </a:p>
          <a:p>
            <a:pPr indent="-38131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P1: busca, indexação e extração de informações</a:t>
            </a:r>
            <a:endParaRPr/>
          </a:p>
          <a:p>
            <a:pPr indent="-38131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P2: construção do desenho de pesquisa e replicação de experimentos</a:t>
            </a:r>
            <a:endParaRPr/>
          </a:p>
          <a:p>
            <a:pPr indent="-38131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pt-BR"/>
              <a:t>P3: revisão, submissão, aspectos éticos e documentação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297450" y="6284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Momento interação</a:t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297450" y="1379840"/>
            <a:ext cx="8522400" cy="31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pt-BR"/>
              <a:t>Quais as preocupações éticas que vocês têm com esse "boom" da IA generativa na pesquisa?</a:t>
            </a:r>
            <a:endParaRPr i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Revis</a:t>
            </a:r>
            <a:r>
              <a:rPr lang="pt-BR"/>
              <a:t>ão</a:t>
            </a:r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3915450" y="4092175"/>
            <a:ext cx="25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Foto de</a:t>
            </a:r>
            <a:r>
              <a:rPr lang="pt-BR" sz="1100">
                <a:uFill>
                  <a:noFill/>
                </a:uFill>
                <a:hlinkClick r:id="rId3"/>
              </a:rPr>
              <a:t> </a:t>
            </a:r>
            <a:r>
              <a:rPr lang="pt-BR" sz="1100" u="sng">
                <a:solidFill>
                  <a:schemeClr val="hlink"/>
                </a:solidFill>
                <a:hlinkClick r:id="rId4"/>
              </a:rPr>
              <a:t>Scott Graham</a:t>
            </a:r>
            <a:r>
              <a:rPr lang="pt-BR" sz="1100"/>
              <a:t> na</a:t>
            </a:r>
            <a:r>
              <a:rPr lang="pt-BR" sz="1100">
                <a:uFill>
                  <a:noFill/>
                </a:uFill>
                <a:hlinkClick r:id="rId5"/>
              </a:rPr>
              <a:t> </a:t>
            </a:r>
            <a:r>
              <a:rPr lang="pt-BR" sz="1100" u="sng">
                <a:solidFill>
                  <a:schemeClr val="hlink"/>
                </a:solidFill>
                <a:hlinkClick r:id="rId6"/>
              </a:rPr>
              <a:t>Unsplash</a:t>
            </a:r>
            <a:endParaRPr sz="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20" title="scott-graham-OQMZwNd3ThU-unsplash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34925" y="304800"/>
            <a:ext cx="5674138" cy="378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297450" y="3998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/>
              <a:t>Revisão e submissão</a:t>
            </a:r>
            <a:endParaRPr sz="3100"/>
          </a:p>
        </p:txBody>
      </p:sp>
      <p:sp>
        <p:nvSpPr>
          <p:cNvPr id="138" name="Google Shape;138;p21"/>
          <p:cNvSpPr txBox="1"/>
          <p:nvPr/>
        </p:nvSpPr>
        <p:spPr>
          <a:xfrm>
            <a:off x="348100" y="1219750"/>
            <a:ext cx="8798700" cy="24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Talvez uma das tarefas mais </a:t>
            </a:r>
            <a:r>
              <a:rPr i="1" lang="pt-BR" sz="1750">
                <a:highlight>
                  <a:schemeClr val="lt1"/>
                </a:highlight>
              </a:rPr>
              <a:t>"time consuming"</a:t>
            </a:r>
            <a:r>
              <a:rPr lang="pt-BR" sz="1750">
                <a:highlight>
                  <a:schemeClr val="lt1"/>
                </a:highlight>
              </a:rPr>
              <a:t> e que a IA generativa pode </a:t>
            </a:r>
            <a:r>
              <a:rPr b="1" lang="pt-BR" sz="1750">
                <a:highlight>
                  <a:schemeClr val="lt1"/>
                </a:highlight>
              </a:rPr>
              <a:t>apoiar</a:t>
            </a:r>
            <a:endParaRPr b="1"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Oportunidade de melhoria:</a:t>
            </a:r>
            <a:endParaRPr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Revisor atento</a:t>
            </a:r>
            <a:endParaRPr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24/7</a:t>
            </a:r>
            <a:endParaRPr sz="1750">
              <a:highlight>
                <a:schemeClr val="lt1"/>
              </a:highlight>
            </a:endParaRPr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Auxiliar </a:t>
            </a:r>
            <a:r>
              <a:rPr b="1" lang="pt-BR" sz="1750">
                <a:highlight>
                  <a:schemeClr val="lt1"/>
                </a:highlight>
              </a:rPr>
              <a:t>a aprimorar as suas habilidades</a:t>
            </a:r>
            <a:r>
              <a:rPr lang="pt-BR" sz="1750">
                <a:highlight>
                  <a:schemeClr val="lt1"/>
                </a:highlight>
              </a:rPr>
              <a:t> de expressão</a:t>
            </a:r>
            <a:endParaRPr sz="1750">
              <a:highlight>
                <a:schemeClr val="lt1"/>
              </a:highlight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pt-BR" sz="1750">
                <a:highlight>
                  <a:schemeClr val="lt1"/>
                </a:highlight>
              </a:rPr>
              <a:t>Vamos ver agora alguns prompts que auxiliam neste intento.</a:t>
            </a:r>
            <a:endParaRPr sz="175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297450" y="628447"/>
            <a:ext cx="8522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Revis</a:t>
            </a:r>
            <a:r>
              <a:rPr lang="pt-BR"/>
              <a:t>ão criteriosa (3 etapas)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575" y="150725"/>
            <a:ext cx="2574327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/>
          <p:nvPr/>
        </p:nvSpPr>
        <p:spPr>
          <a:xfrm>
            <a:off x="560850" y="1498025"/>
            <a:ext cx="8259000" cy="329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Finalizamos um artigo de </a:t>
            </a:r>
            <a:r>
              <a:rPr b="1" lang="pt-BR">
                <a:latin typeface="Lato"/>
                <a:ea typeface="Lato"/>
                <a:cs typeface="Lato"/>
                <a:sym typeface="Lato"/>
              </a:rPr>
              <a:t>cientometria e bibliometria</a:t>
            </a:r>
            <a:r>
              <a:rPr lang="pt-BR">
                <a:latin typeface="Lato"/>
                <a:ea typeface="Lato"/>
                <a:cs typeface="Lato"/>
                <a:sym typeface="Lato"/>
              </a:rPr>
              <a:t> sobre pesquisadores que possuem bolsa de produtividade e atuam na área da engenharia elétrica. O artigo foi </a:t>
            </a:r>
            <a:r>
              <a:rPr b="1" lang="pt-BR">
                <a:latin typeface="Lato"/>
                <a:ea typeface="Lato"/>
                <a:cs typeface="Lato"/>
                <a:sym typeface="Lato"/>
              </a:rPr>
              <a:t>escrito inicialmente em português e depois foi traduzido para inglê</a:t>
            </a:r>
            <a:r>
              <a:rPr lang="pt-BR">
                <a:latin typeface="Lato"/>
                <a:ea typeface="Lato"/>
                <a:cs typeface="Lato"/>
                <a:sym typeface="Lato"/>
              </a:rPr>
              <a:t>s, dessa forma, algumas falhas terminológicas e inconsistências podem ter sido inseridas no processo de tradução.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Você deverá atuar como um revisor que procederá com</a:t>
            </a:r>
            <a:r>
              <a:rPr b="1" lang="pt-BR">
                <a:latin typeface="Lato"/>
                <a:ea typeface="Lato"/>
                <a:cs typeface="Lato"/>
                <a:sym typeface="Lato"/>
              </a:rPr>
              <a:t> três relatórios.</a:t>
            </a:r>
            <a:r>
              <a:rPr lang="pt-BR">
                <a:latin typeface="Lato"/>
                <a:ea typeface="Lato"/>
                <a:cs typeface="Lato"/>
                <a:sym typeface="Lato"/>
              </a:rPr>
              <a:t> No primeiro, crie um </a:t>
            </a:r>
            <a:r>
              <a:rPr b="1" lang="pt-BR">
                <a:latin typeface="Lato"/>
                <a:ea typeface="Lato"/>
                <a:cs typeface="Lato"/>
                <a:sym typeface="Lato"/>
              </a:rPr>
              <a:t>quadro contendo eventuais falhas terminológicas, sugestões de termos mais utilizados na literatura acadêmica e uma justificativa.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No segundo momento você deve selecionar </a:t>
            </a:r>
            <a:r>
              <a:rPr b="1" lang="pt-BR">
                <a:latin typeface="Lato"/>
                <a:ea typeface="Lato"/>
                <a:cs typeface="Lato"/>
                <a:sym typeface="Lato"/>
              </a:rPr>
              <a:t>trechos de frases</a:t>
            </a:r>
            <a:r>
              <a:rPr lang="pt-BR">
                <a:latin typeface="Lato"/>
                <a:ea typeface="Lato"/>
                <a:cs typeface="Lato"/>
                <a:sym typeface="Lato"/>
              </a:rPr>
              <a:t> que não soam bem ou estão confusas. </a:t>
            </a:r>
            <a:r>
              <a:rPr b="1" lang="pt-BR">
                <a:latin typeface="Lato"/>
                <a:ea typeface="Lato"/>
                <a:cs typeface="Lato"/>
                <a:sym typeface="Lato"/>
              </a:rPr>
              <a:t>Sugira melhorias,</a:t>
            </a:r>
            <a:r>
              <a:rPr lang="pt-BR">
                <a:latin typeface="Lato"/>
                <a:ea typeface="Lato"/>
                <a:cs typeface="Lato"/>
                <a:sym typeface="Lato"/>
              </a:rPr>
              <a:t> apresentando uma </a:t>
            </a:r>
            <a:r>
              <a:rPr b="1" lang="pt-BR">
                <a:latin typeface="Lato"/>
                <a:ea typeface="Lato"/>
                <a:cs typeface="Lato"/>
                <a:sym typeface="Lato"/>
              </a:rPr>
              <a:t>pequena explicação.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Por fim, atue como um </a:t>
            </a:r>
            <a:r>
              <a:rPr b="1" lang="pt-BR">
                <a:latin typeface="Lato"/>
                <a:ea typeface="Lato"/>
                <a:cs typeface="Lato"/>
                <a:sym typeface="Lato"/>
              </a:rPr>
              <a:t>revisor de periódico</a:t>
            </a:r>
            <a:r>
              <a:rPr lang="pt-BR">
                <a:latin typeface="Lato"/>
                <a:ea typeface="Lato"/>
                <a:cs typeface="Lato"/>
                <a:sym typeface="Lato"/>
              </a:rPr>
              <a:t> e faça uma revisão criteriosa considerando </a:t>
            </a:r>
            <a:r>
              <a:rPr b="1" lang="pt-BR">
                <a:latin typeface="Lato"/>
                <a:ea typeface="Lato"/>
                <a:cs typeface="Lato"/>
                <a:sym typeface="Lato"/>
              </a:rPr>
              <a:t>critérios acadêmicos de periódicos prestigiosos.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